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1206" r:id="rId2"/>
    <p:sldId id="861" r:id="rId3"/>
    <p:sldId id="1201" r:id="rId4"/>
    <p:sldId id="1202" r:id="rId5"/>
    <p:sldId id="1194" r:id="rId6"/>
    <p:sldId id="1200" r:id="rId7"/>
    <p:sldId id="1203" r:id="rId8"/>
    <p:sldId id="1207"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90" autoAdjust="0"/>
    <p:restoredTop sz="72360" autoAdjust="0"/>
  </p:normalViewPr>
  <p:slideViewPr>
    <p:cSldViewPr>
      <p:cViewPr varScale="1">
        <p:scale>
          <a:sx n="128" d="100"/>
          <a:sy n="128" d="100"/>
        </p:scale>
        <p:origin x="776" y="1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6/17/22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298175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930600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730470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074060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677880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936271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092383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Number and proportion of the population aged 70 and over">
            <a:extLst>
              <a:ext uri="{FF2B5EF4-FFF2-40B4-BE49-F238E27FC236}">
                <a16:creationId xmlns:a16="http://schemas.microsoft.com/office/drawing/2014/main" id="{426EEB5F-C390-0499-C0AD-02687B8A0E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1" y="337220"/>
            <a:ext cx="9057743" cy="4571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634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Timothy 5:1-16</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001369"/>
          </a:xfrm>
          <a:prstGeom prst="rect">
            <a:avLst/>
          </a:prstGeom>
          <a:noFill/>
          <a:ln w="9525">
            <a:noFill/>
            <a:miter lim="800000"/>
            <a:headEnd/>
            <a:tailEnd/>
          </a:ln>
        </p:spPr>
        <p:txBody>
          <a:bodyPr wrap="square">
            <a:prstTxWarp prst="textNoShape">
              <a:avLst/>
            </a:prstTxWarp>
            <a:spAutoFit/>
          </a:bodyPr>
          <a:lstStyle/>
          <a:p>
            <a:r>
              <a:rPr lang="en-AU" sz="2900" b="1" dirty="0">
                <a:solidFill>
                  <a:schemeClr val="bg1"/>
                </a:solidFill>
                <a:latin typeface="Times New Roman" panose="02020603050405020304" pitchFamily="18" charset="0"/>
                <a:ea typeface="Times New Roman" panose="02020603050405020304" pitchFamily="18" charset="0"/>
              </a:rPr>
              <a:t>5 </a:t>
            </a:r>
            <a:r>
              <a:rPr lang="en-AU" sz="2900" dirty="0">
                <a:solidFill>
                  <a:schemeClr val="bg1"/>
                </a:solidFill>
                <a:latin typeface="Times New Roman" panose="02020603050405020304" pitchFamily="18" charset="0"/>
                <a:ea typeface="Times New Roman" panose="02020603050405020304" pitchFamily="18" charset="0"/>
              </a:rPr>
              <a:t>Do not rebuke an older man but encourage him as you would a father, younger men as brothers, </a:t>
            </a:r>
            <a:r>
              <a:rPr lang="en-AU" sz="2900" b="1" baseline="30000" dirty="0">
                <a:solidFill>
                  <a:schemeClr val="bg1"/>
                </a:solidFill>
                <a:latin typeface="Times New Roman" panose="02020603050405020304" pitchFamily="18" charset="0"/>
                <a:ea typeface="Times New Roman" panose="02020603050405020304" pitchFamily="18" charset="0"/>
              </a:rPr>
              <a:t>2 </a:t>
            </a:r>
            <a:r>
              <a:rPr lang="en-AU" sz="2900" dirty="0">
                <a:solidFill>
                  <a:schemeClr val="bg1"/>
                </a:solidFill>
                <a:latin typeface="Times New Roman" panose="02020603050405020304" pitchFamily="18" charset="0"/>
                <a:ea typeface="Times New Roman" panose="02020603050405020304" pitchFamily="18" charset="0"/>
              </a:rPr>
              <a:t>older women as mothers, younger women as sisters, in all purity. </a:t>
            </a:r>
          </a:p>
          <a:p>
            <a:r>
              <a:rPr lang="en-AU" sz="2900" dirty="0">
                <a:solidFill>
                  <a:schemeClr val="bg1"/>
                </a:solidFill>
                <a:latin typeface="Times New Roman" panose="02020603050405020304" pitchFamily="18" charset="0"/>
                <a:ea typeface="Times New Roman" panose="02020603050405020304" pitchFamily="18" charset="0"/>
              </a:rPr>
              <a:t> </a:t>
            </a:r>
          </a:p>
          <a:p>
            <a:r>
              <a:rPr lang="en-AU" sz="2900" b="1" baseline="30000" dirty="0">
                <a:solidFill>
                  <a:schemeClr val="bg1"/>
                </a:solidFill>
                <a:latin typeface="Times New Roman" panose="02020603050405020304" pitchFamily="18" charset="0"/>
                <a:ea typeface="Times New Roman" panose="02020603050405020304" pitchFamily="18" charset="0"/>
              </a:rPr>
              <a:t>3 </a:t>
            </a:r>
            <a:r>
              <a:rPr lang="en-AU" sz="2900" dirty="0">
                <a:solidFill>
                  <a:schemeClr val="bg1"/>
                </a:solidFill>
                <a:latin typeface="Times New Roman" panose="02020603050405020304" pitchFamily="18" charset="0"/>
                <a:ea typeface="Times New Roman" panose="02020603050405020304" pitchFamily="18" charset="0"/>
              </a:rPr>
              <a:t>Honour widows who are truly widows.  </a:t>
            </a:r>
            <a:r>
              <a:rPr lang="en-AU" sz="2900" b="1" baseline="30000" dirty="0">
                <a:solidFill>
                  <a:schemeClr val="bg1"/>
                </a:solidFill>
                <a:latin typeface="Times New Roman" panose="02020603050405020304" pitchFamily="18" charset="0"/>
                <a:ea typeface="Times New Roman" panose="02020603050405020304" pitchFamily="18" charset="0"/>
              </a:rPr>
              <a:t>4 </a:t>
            </a:r>
            <a:r>
              <a:rPr lang="en-AU" sz="2900" dirty="0">
                <a:solidFill>
                  <a:schemeClr val="bg1"/>
                </a:solidFill>
                <a:latin typeface="Times New Roman" panose="02020603050405020304" pitchFamily="18" charset="0"/>
                <a:ea typeface="Times New Roman" panose="02020603050405020304" pitchFamily="18" charset="0"/>
              </a:rPr>
              <a:t>But if a widow has children or grandchildren, let them first learn to show godliness to their own household and to make some return to their parents, for this is pleasing in the sight of God.  </a:t>
            </a:r>
            <a:r>
              <a:rPr lang="en-AU" sz="2900" b="1" baseline="30000" dirty="0">
                <a:solidFill>
                  <a:schemeClr val="bg1"/>
                </a:solidFill>
                <a:latin typeface="Times New Roman" panose="02020603050405020304" pitchFamily="18" charset="0"/>
                <a:ea typeface="Times New Roman" panose="02020603050405020304" pitchFamily="18" charset="0"/>
              </a:rPr>
              <a:t>5 </a:t>
            </a:r>
            <a:r>
              <a:rPr lang="en-AU" sz="2900" dirty="0">
                <a:solidFill>
                  <a:schemeClr val="bg1"/>
                </a:solidFill>
                <a:latin typeface="Times New Roman" panose="02020603050405020304" pitchFamily="18" charset="0"/>
                <a:ea typeface="Times New Roman" panose="02020603050405020304" pitchFamily="18" charset="0"/>
              </a:rPr>
              <a:t>She who is truly a widow, left all alone, has set her hope on God and continues in supplications and prayers night and day, </a:t>
            </a:r>
            <a:r>
              <a:rPr lang="en-AU" sz="2900" b="1" baseline="30000" dirty="0">
                <a:solidFill>
                  <a:schemeClr val="bg1"/>
                </a:solidFill>
                <a:latin typeface="Times New Roman" panose="02020603050405020304" pitchFamily="18" charset="0"/>
                <a:ea typeface="Times New Roman" panose="02020603050405020304" pitchFamily="18" charset="0"/>
              </a:rPr>
              <a:t>6 </a:t>
            </a:r>
            <a:r>
              <a:rPr lang="en-AU" sz="2900" dirty="0">
                <a:solidFill>
                  <a:schemeClr val="bg1"/>
                </a:solidFill>
                <a:latin typeface="Times New Roman" panose="02020603050405020304" pitchFamily="18" charset="0"/>
                <a:ea typeface="Times New Roman" panose="02020603050405020304" pitchFamily="18" charset="0"/>
              </a:rPr>
              <a:t>but she who is self-indulgent is dead even while she lives. </a:t>
            </a:r>
            <a:endParaRPr lang="en-AU" sz="29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634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170646"/>
          </a:xfrm>
          <a:prstGeom prst="rect">
            <a:avLst/>
          </a:prstGeom>
          <a:noFill/>
          <a:ln w="9525">
            <a:noFill/>
            <a:miter lim="800000"/>
            <a:headEnd/>
            <a:tailEnd/>
          </a:ln>
        </p:spPr>
        <p:txBody>
          <a:bodyPr wrap="square">
            <a:prstTxWarp prst="textNoShape">
              <a:avLst/>
            </a:prstTxWarp>
            <a:spAutoFit/>
          </a:bodyPr>
          <a:lstStyle/>
          <a:p>
            <a:pPr indent="152400"/>
            <a:r>
              <a:rPr lang="en-AU" sz="3000" dirty="0">
                <a:solidFill>
                  <a:schemeClr val="bg1"/>
                </a:solidFill>
                <a:latin typeface="Times New Roman" panose="02020603050405020304" pitchFamily="18" charset="0"/>
                <a:ea typeface="Times New Roman" panose="02020603050405020304" pitchFamily="18" charset="0"/>
              </a:rPr>
              <a:t> </a:t>
            </a:r>
            <a:r>
              <a:rPr lang="en-AU" sz="3000" b="1" baseline="30000" dirty="0">
                <a:solidFill>
                  <a:schemeClr val="bg1"/>
                </a:solidFill>
                <a:latin typeface="Times New Roman" panose="02020603050405020304" pitchFamily="18" charset="0"/>
                <a:ea typeface="Times New Roman" panose="02020603050405020304" pitchFamily="18" charset="0"/>
              </a:rPr>
              <a:t>7 </a:t>
            </a:r>
            <a:r>
              <a:rPr lang="en-AU" sz="3000" dirty="0">
                <a:solidFill>
                  <a:schemeClr val="bg1"/>
                </a:solidFill>
                <a:latin typeface="Times New Roman" panose="02020603050405020304" pitchFamily="18" charset="0"/>
                <a:ea typeface="Times New Roman" panose="02020603050405020304" pitchFamily="18" charset="0"/>
              </a:rPr>
              <a:t>Command these things as well, so that they may be without reproach.  </a:t>
            </a:r>
            <a:r>
              <a:rPr lang="en-AU" sz="3000" b="1" baseline="30000" dirty="0">
                <a:solidFill>
                  <a:schemeClr val="bg1"/>
                </a:solidFill>
                <a:latin typeface="Times New Roman" panose="02020603050405020304" pitchFamily="18" charset="0"/>
                <a:ea typeface="Times New Roman" panose="02020603050405020304" pitchFamily="18" charset="0"/>
              </a:rPr>
              <a:t>8 </a:t>
            </a:r>
            <a:r>
              <a:rPr lang="en-AU" sz="3000" dirty="0">
                <a:solidFill>
                  <a:schemeClr val="bg1"/>
                </a:solidFill>
                <a:latin typeface="Times New Roman" panose="02020603050405020304" pitchFamily="18" charset="0"/>
                <a:ea typeface="Times New Roman" panose="02020603050405020304" pitchFamily="18" charset="0"/>
              </a:rPr>
              <a:t>But if anyone does not provide for his relatives, and especially for members of his household, he has denied the faith and is worse than an unbeliever. </a:t>
            </a:r>
          </a:p>
          <a:p>
            <a:pPr indent="152400"/>
            <a:r>
              <a:rPr lang="en-AU" sz="3000" dirty="0">
                <a:solidFill>
                  <a:schemeClr val="bg1"/>
                </a:solidFill>
                <a:latin typeface="Times New Roman" panose="02020603050405020304" pitchFamily="18" charset="0"/>
                <a:ea typeface="Times New Roman" panose="02020603050405020304" pitchFamily="18" charset="0"/>
              </a:rPr>
              <a:t> </a:t>
            </a:r>
          </a:p>
          <a:p>
            <a:r>
              <a:rPr lang="en-AU" sz="3000" b="1" baseline="30000" dirty="0">
                <a:solidFill>
                  <a:schemeClr val="bg1"/>
                </a:solidFill>
                <a:latin typeface="Times New Roman" panose="02020603050405020304" pitchFamily="18" charset="0"/>
                <a:ea typeface="Times New Roman" panose="02020603050405020304" pitchFamily="18" charset="0"/>
              </a:rPr>
              <a:t>9 </a:t>
            </a:r>
            <a:r>
              <a:rPr lang="en-AU" sz="3000" dirty="0">
                <a:solidFill>
                  <a:schemeClr val="bg1"/>
                </a:solidFill>
                <a:latin typeface="Times New Roman" panose="02020603050405020304" pitchFamily="18" charset="0"/>
                <a:ea typeface="Times New Roman" panose="02020603050405020304" pitchFamily="18" charset="0"/>
              </a:rPr>
              <a:t>Let a widow be enrolled if she is not less than sixty years of age, having been the wife of one husband, </a:t>
            </a:r>
            <a:r>
              <a:rPr lang="en-AU" sz="3000" b="1" baseline="30000" dirty="0">
                <a:solidFill>
                  <a:schemeClr val="bg1"/>
                </a:solidFill>
                <a:latin typeface="Times New Roman" panose="02020603050405020304" pitchFamily="18" charset="0"/>
                <a:ea typeface="Times New Roman" panose="02020603050405020304" pitchFamily="18" charset="0"/>
              </a:rPr>
              <a:t>10 </a:t>
            </a:r>
            <a:r>
              <a:rPr lang="en-AU" sz="3000" dirty="0">
                <a:solidFill>
                  <a:schemeClr val="bg1"/>
                </a:solidFill>
                <a:latin typeface="Times New Roman" panose="02020603050405020304" pitchFamily="18" charset="0"/>
                <a:ea typeface="Times New Roman" panose="02020603050405020304" pitchFamily="18" charset="0"/>
              </a:rPr>
              <a:t>and having a reputation for good works:  if she has brought up children, has shown hospitality, has washed the feet of the saints, has cared for the afflicted, and has devoted herself to every good work.</a:t>
            </a:r>
            <a:r>
              <a:rPr lang="en-AU" sz="3000" dirty="0">
                <a:solidFill>
                  <a:schemeClr val="bg1"/>
                </a:solidFill>
              </a:rPr>
              <a:t> </a:t>
            </a:r>
            <a:endParaRPr lang="en-AU" sz="3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938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447645"/>
          </a:xfrm>
          <a:prstGeom prst="rect">
            <a:avLst/>
          </a:prstGeom>
          <a:noFill/>
          <a:ln w="9525">
            <a:noFill/>
            <a:miter lim="800000"/>
            <a:headEnd/>
            <a:tailEnd/>
          </a:ln>
        </p:spPr>
        <p:txBody>
          <a:bodyPr wrap="square">
            <a:prstTxWarp prst="textNoShape">
              <a:avLst/>
            </a:prstTxWarp>
            <a:spAutoFit/>
          </a:bodyPr>
          <a:lstStyle/>
          <a:p>
            <a:pPr indent="152400"/>
            <a:r>
              <a:rPr lang="en-AU" sz="2900" b="1" baseline="30000" dirty="0">
                <a:solidFill>
                  <a:schemeClr val="bg1"/>
                </a:solidFill>
                <a:latin typeface="Times New Roman" panose="02020603050405020304" pitchFamily="18" charset="0"/>
                <a:ea typeface="Times New Roman" panose="02020603050405020304" pitchFamily="18" charset="0"/>
              </a:rPr>
              <a:t>11 </a:t>
            </a:r>
            <a:r>
              <a:rPr lang="en-AU" sz="2900" dirty="0">
                <a:solidFill>
                  <a:schemeClr val="bg1"/>
                </a:solidFill>
                <a:latin typeface="Times New Roman" panose="02020603050405020304" pitchFamily="18" charset="0"/>
                <a:ea typeface="Times New Roman" panose="02020603050405020304" pitchFamily="18" charset="0"/>
              </a:rPr>
              <a:t>But refuse to enrol younger widows, for when their passions draw them away from Christ, they desire to marry </a:t>
            </a:r>
            <a:r>
              <a:rPr lang="en-AU" sz="2900" b="1" baseline="30000" dirty="0">
                <a:solidFill>
                  <a:schemeClr val="bg1"/>
                </a:solidFill>
                <a:latin typeface="Times New Roman" panose="02020603050405020304" pitchFamily="18" charset="0"/>
                <a:ea typeface="Times New Roman" panose="02020603050405020304" pitchFamily="18" charset="0"/>
              </a:rPr>
              <a:t>12 </a:t>
            </a:r>
            <a:r>
              <a:rPr lang="en-AU" sz="2900" dirty="0">
                <a:solidFill>
                  <a:schemeClr val="bg1"/>
                </a:solidFill>
                <a:latin typeface="Times New Roman" panose="02020603050405020304" pitchFamily="18" charset="0"/>
                <a:ea typeface="Times New Roman" panose="02020603050405020304" pitchFamily="18" charset="0"/>
              </a:rPr>
              <a:t>and so incur condemnation for having abandoned their former faith.  </a:t>
            </a:r>
            <a:r>
              <a:rPr lang="en-AU" sz="2900" b="1" baseline="30000" dirty="0">
                <a:solidFill>
                  <a:schemeClr val="bg1"/>
                </a:solidFill>
                <a:latin typeface="Times New Roman" panose="02020603050405020304" pitchFamily="18" charset="0"/>
                <a:ea typeface="Times New Roman" panose="02020603050405020304" pitchFamily="18" charset="0"/>
              </a:rPr>
              <a:t>13 </a:t>
            </a:r>
            <a:r>
              <a:rPr lang="en-AU" sz="2900" dirty="0">
                <a:solidFill>
                  <a:schemeClr val="bg1"/>
                </a:solidFill>
                <a:latin typeface="Times New Roman" panose="02020603050405020304" pitchFamily="18" charset="0"/>
                <a:ea typeface="Times New Roman" panose="02020603050405020304" pitchFamily="18" charset="0"/>
              </a:rPr>
              <a:t>Besides that, they learn to be idlers, going about from house to house, and not only idlers, but also gossips and busybodies, saying what they should not.  </a:t>
            </a:r>
            <a:r>
              <a:rPr lang="en-AU" sz="2900" b="1" baseline="30000" dirty="0">
                <a:solidFill>
                  <a:schemeClr val="bg1"/>
                </a:solidFill>
                <a:latin typeface="Times New Roman" panose="02020603050405020304" pitchFamily="18" charset="0"/>
                <a:ea typeface="Times New Roman" panose="02020603050405020304" pitchFamily="18" charset="0"/>
              </a:rPr>
              <a:t>14 </a:t>
            </a:r>
            <a:r>
              <a:rPr lang="en-AU" sz="2900" dirty="0">
                <a:solidFill>
                  <a:schemeClr val="bg1"/>
                </a:solidFill>
                <a:latin typeface="Times New Roman" panose="02020603050405020304" pitchFamily="18" charset="0"/>
                <a:ea typeface="Times New Roman" panose="02020603050405020304" pitchFamily="18" charset="0"/>
              </a:rPr>
              <a:t>So I would have younger widows marry, bear children, manage their households, and give the adversary no occasion for slander.  </a:t>
            </a:r>
            <a:r>
              <a:rPr lang="en-AU" sz="2900" b="1" baseline="30000" dirty="0">
                <a:solidFill>
                  <a:schemeClr val="bg1"/>
                </a:solidFill>
                <a:latin typeface="Times New Roman" panose="02020603050405020304" pitchFamily="18" charset="0"/>
                <a:ea typeface="Times New Roman" panose="02020603050405020304" pitchFamily="18" charset="0"/>
              </a:rPr>
              <a:t>15 </a:t>
            </a:r>
            <a:r>
              <a:rPr lang="en-AU" sz="2900" dirty="0">
                <a:solidFill>
                  <a:schemeClr val="bg1"/>
                </a:solidFill>
                <a:latin typeface="Times New Roman" panose="02020603050405020304" pitchFamily="18" charset="0"/>
                <a:ea typeface="Times New Roman" panose="02020603050405020304" pitchFamily="18" charset="0"/>
              </a:rPr>
              <a:t>For some have already strayed after Satan.  </a:t>
            </a:r>
            <a:r>
              <a:rPr lang="en-AU" sz="2900" b="1" baseline="30000" dirty="0">
                <a:solidFill>
                  <a:schemeClr val="bg1"/>
                </a:solidFill>
                <a:latin typeface="Times New Roman" panose="02020603050405020304" pitchFamily="18" charset="0"/>
                <a:ea typeface="Times New Roman" panose="02020603050405020304" pitchFamily="18" charset="0"/>
              </a:rPr>
              <a:t>16 </a:t>
            </a:r>
            <a:r>
              <a:rPr lang="en-AU" sz="2900" dirty="0">
                <a:solidFill>
                  <a:schemeClr val="bg1"/>
                </a:solidFill>
                <a:latin typeface="Times New Roman" panose="02020603050405020304" pitchFamily="18" charset="0"/>
                <a:ea typeface="Times New Roman" panose="02020603050405020304" pitchFamily="18" charset="0"/>
              </a:rPr>
              <a:t>If any believing woman has relatives who are widows, let her care for them.  Let the church not be burdened, so that it may care for those who are truly widows.</a:t>
            </a:r>
            <a:r>
              <a:rPr lang="en-AU" sz="2900" dirty="0">
                <a:solidFill>
                  <a:schemeClr val="bg1"/>
                </a:solidFill>
              </a:rPr>
              <a:t> </a:t>
            </a:r>
            <a:endParaRPr lang="en-AU" sz="29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2830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7257" y="0"/>
            <a:ext cx="9144000" cy="584775"/>
          </a:xfrm>
          <a:prstGeom prst="rect">
            <a:avLst/>
          </a:prstGeom>
          <a:noFill/>
          <a:ln>
            <a:noFill/>
          </a:ln>
        </p:spPr>
        <p:txBody>
          <a:bodyPr wrap="square" rtlCol="0">
            <a:spAutoFit/>
          </a:bodyPr>
          <a:lstStyle/>
          <a:p>
            <a:pPr marL="317500" indent="-317500" algn="ctr"/>
            <a:r>
              <a:rPr lang="en-AU" sz="3200" b="1" dirty="0">
                <a:solidFill>
                  <a:srgbClr val="FFFF00"/>
                </a:solidFill>
                <a:latin typeface="Times New Roman" panose="02020603050405020304" pitchFamily="18" charset="0"/>
                <a:cs typeface="Times New Roman" panose="02020603050405020304" pitchFamily="18" charset="0"/>
              </a:rPr>
              <a:t>Godliness   and   Aging</a:t>
            </a:r>
            <a:endParaRPr lang="en-AU" sz="3200" dirty="0">
              <a:solidFill>
                <a:srgbClr val="FFFF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0ED184BA-8FA6-ACA5-39D7-B6ADFAF0DB74}"/>
              </a:ext>
            </a:extLst>
          </p:cNvPr>
          <p:cNvSpPr txBox="1"/>
          <p:nvPr/>
        </p:nvSpPr>
        <p:spPr>
          <a:xfrm>
            <a:off x="961108" y="898321"/>
            <a:ext cx="7355307"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the Church, we are God’s family.  We love;  honour;  respect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deep concern for widows, who are particularly vulnerable</a:t>
            </a:r>
          </a:p>
        </p:txBody>
      </p:sp>
      <p:sp>
        <p:nvSpPr>
          <p:cNvPr id="12" name="TextBox 11">
            <a:extLst>
              <a:ext uri="{FF2B5EF4-FFF2-40B4-BE49-F238E27FC236}">
                <a16:creationId xmlns:a16="http://schemas.microsoft.com/office/drawing/2014/main" id="{B385CBDF-7EDC-D9EC-80AC-3B5CE4D4A56E}"/>
              </a:ext>
            </a:extLst>
          </p:cNvPr>
          <p:cNvSpPr txBox="1"/>
          <p:nvPr/>
        </p:nvSpPr>
        <p:spPr>
          <a:xfrm>
            <a:off x="0" y="461665"/>
            <a:ext cx="5199447" cy="461665"/>
          </a:xfrm>
          <a:prstGeom prst="rect">
            <a:avLst/>
          </a:prstGeom>
          <a:noFill/>
          <a:ln>
            <a:noFill/>
          </a:ln>
        </p:spPr>
        <p:txBody>
          <a:bodyPr wrap="square" rtlCol="0">
            <a:spAutoFit/>
          </a:bodyPr>
          <a:lstStyle/>
          <a:p>
            <a:pPr marL="317500" indent="-317500"/>
            <a:r>
              <a:rPr lang="en-AU" sz="2400" b="1" dirty="0">
                <a:solidFill>
                  <a:srgbClr val="FFFF00"/>
                </a:solidFill>
                <a:latin typeface="Times New Roman" panose="02020603050405020304" pitchFamily="18" charset="0"/>
                <a:cs typeface="Times New Roman" panose="02020603050405020304" pitchFamily="18" charset="0"/>
              </a:rPr>
              <a:t>Directions for the Church</a:t>
            </a:r>
          </a:p>
        </p:txBody>
      </p:sp>
      <p:sp>
        <p:nvSpPr>
          <p:cNvPr id="7" name="TextBox 6">
            <a:extLst>
              <a:ext uri="{FF2B5EF4-FFF2-40B4-BE49-F238E27FC236}">
                <a16:creationId xmlns:a16="http://schemas.microsoft.com/office/drawing/2014/main" id="{1E4DE0D7-2C46-5B0F-DF38-FEE8508DB6BA}"/>
              </a:ext>
            </a:extLst>
          </p:cNvPr>
          <p:cNvSpPr txBox="1"/>
          <p:nvPr/>
        </p:nvSpPr>
        <p:spPr>
          <a:xfrm>
            <a:off x="7257" y="868065"/>
            <a:ext cx="1396391"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Respect</a:t>
            </a:r>
          </a:p>
        </p:txBody>
      </p:sp>
      <p:sp>
        <p:nvSpPr>
          <p:cNvPr id="8" name="TextBox 7">
            <a:extLst>
              <a:ext uri="{FF2B5EF4-FFF2-40B4-BE49-F238E27FC236}">
                <a16:creationId xmlns:a16="http://schemas.microsoft.com/office/drawing/2014/main" id="{CFB010D2-C27C-FD84-DFF1-0F6CF88465BE}"/>
              </a:ext>
            </a:extLst>
          </p:cNvPr>
          <p:cNvSpPr txBox="1"/>
          <p:nvPr/>
        </p:nvSpPr>
        <p:spPr>
          <a:xfrm>
            <a:off x="14514" y="1409451"/>
            <a:ext cx="519944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Assess</a:t>
            </a:r>
          </a:p>
        </p:txBody>
      </p:sp>
      <p:sp>
        <p:nvSpPr>
          <p:cNvPr id="9" name="TextBox 8">
            <a:extLst>
              <a:ext uri="{FF2B5EF4-FFF2-40B4-BE49-F238E27FC236}">
                <a16:creationId xmlns:a16="http://schemas.microsoft.com/office/drawing/2014/main" id="{CD83A424-B855-5B44-548E-4F6FD40B17C1}"/>
              </a:ext>
            </a:extLst>
          </p:cNvPr>
          <p:cNvSpPr txBox="1"/>
          <p:nvPr/>
        </p:nvSpPr>
        <p:spPr>
          <a:xfrm>
            <a:off x="-1" y="1954679"/>
            <a:ext cx="519944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Provide</a:t>
            </a:r>
          </a:p>
        </p:txBody>
      </p:sp>
      <p:sp>
        <p:nvSpPr>
          <p:cNvPr id="10" name="TextBox 9">
            <a:extLst>
              <a:ext uri="{FF2B5EF4-FFF2-40B4-BE49-F238E27FC236}">
                <a16:creationId xmlns:a16="http://schemas.microsoft.com/office/drawing/2014/main" id="{A7C6FC21-FEE0-86E8-F56B-B9B998942978}"/>
              </a:ext>
            </a:extLst>
          </p:cNvPr>
          <p:cNvSpPr txBox="1"/>
          <p:nvPr/>
        </p:nvSpPr>
        <p:spPr>
          <a:xfrm>
            <a:off x="-1" y="2976911"/>
            <a:ext cx="8748464" cy="461665"/>
          </a:xfrm>
          <a:prstGeom prst="rect">
            <a:avLst/>
          </a:prstGeom>
          <a:noFill/>
          <a:ln>
            <a:noFill/>
          </a:ln>
        </p:spPr>
        <p:txBody>
          <a:bodyPr wrap="square" rtlCol="0">
            <a:spAutoFit/>
          </a:bodyPr>
          <a:lstStyle>
            <a:defPPr>
              <a:defRPr lang="en-AU"/>
            </a:defPPr>
            <a:lvl1pPr marL="317500" indent="-317500">
              <a:defRPr sz="2400" b="1" u="sng">
                <a:solidFill>
                  <a:srgbClr val="FFFF00"/>
                </a:solidFill>
                <a:latin typeface="Times New Roman" panose="02020603050405020304" pitchFamily="18" charset="0"/>
                <a:cs typeface="Times New Roman" panose="02020603050405020304" pitchFamily="18" charset="0"/>
              </a:defRPr>
            </a:lvl1pPr>
          </a:lstStyle>
          <a:p>
            <a:r>
              <a:rPr lang="en-AU" u="none" dirty="0"/>
              <a:t>Godly Living for those who are Aging   </a:t>
            </a:r>
            <a:r>
              <a:rPr lang="en-AU" dirty="0"/>
              <a:t>&amp;</a:t>
            </a:r>
            <a:r>
              <a:rPr lang="en-AU" u="none" dirty="0"/>
              <a:t>   Godly Living for All</a:t>
            </a:r>
          </a:p>
        </p:txBody>
      </p:sp>
      <p:sp>
        <p:nvSpPr>
          <p:cNvPr id="14" name="TextBox 13">
            <a:extLst>
              <a:ext uri="{FF2B5EF4-FFF2-40B4-BE49-F238E27FC236}">
                <a16:creationId xmlns:a16="http://schemas.microsoft.com/office/drawing/2014/main" id="{F2F7ECFB-3088-D277-1F3B-B0572A5D30DB}"/>
              </a:ext>
            </a:extLst>
          </p:cNvPr>
          <p:cNvSpPr txBox="1"/>
          <p:nvPr/>
        </p:nvSpPr>
        <p:spPr>
          <a:xfrm>
            <a:off x="7257" y="3369434"/>
            <a:ext cx="384466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Self-provision (where possible)</a:t>
            </a:r>
          </a:p>
        </p:txBody>
      </p:sp>
      <p:sp>
        <p:nvSpPr>
          <p:cNvPr id="15" name="TextBox 14">
            <a:extLst>
              <a:ext uri="{FF2B5EF4-FFF2-40B4-BE49-F238E27FC236}">
                <a16:creationId xmlns:a16="http://schemas.microsoft.com/office/drawing/2014/main" id="{80E80F2A-9074-4941-1F85-32B36A78D14F}"/>
              </a:ext>
            </a:extLst>
          </p:cNvPr>
          <p:cNvSpPr txBox="1"/>
          <p:nvPr/>
        </p:nvSpPr>
        <p:spPr>
          <a:xfrm>
            <a:off x="-3764" y="4020257"/>
            <a:ext cx="227150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Service (always)</a:t>
            </a:r>
          </a:p>
        </p:txBody>
      </p:sp>
      <p:sp>
        <p:nvSpPr>
          <p:cNvPr id="16" name="TextBox 15">
            <a:extLst>
              <a:ext uri="{FF2B5EF4-FFF2-40B4-BE49-F238E27FC236}">
                <a16:creationId xmlns:a16="http://schemas.microsoft.com/office/drawing/2014/main" id="{E9E87D67-D2B4-C67B-8735-72D127D8D756}"/>
              </a:ext>
            </a:extLst>
          </p:cNvPr>
          <p:cNvSpPr txBox="1"/>
          <p:nvPr/>
        </p:nvSpPr>
        <p:spPr>
          <a:xfrm>
            <a:off x="27944" y="5026875"/>
            <a:ext cx="160515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Prayer</a:t>
            </a:r>
          </a:p>
        </p:txBody>
      </p:sp>
    </p:spTree>
    <p:extLst>
      <p:ext uri="{BB962C8B-B14F-4D97-AF65-F5344CB8AC3E}">
        <p14:creationId xmlns:p14="http://schemas.microsoft.com/office/powerpoint/2010/main" val="887720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2" grpId="0"/>
      <p:bldP spid="7" grpId="0"/>
      <p:bldP spid="8" grpId="0"/>
      <p:bldP spid="9" grpId="0"/>
      <p:bldP spid="10" grpId="0"/>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raph Image for Figure 1 - Life expectancy at birth, Australia">
            <a:extLst>
              <a:ext uri="{FF2B5EF4-FFF2-40B4-BE49-F238E27FC236}">
                <a16:creationId xmlns:a16="http://schemas.microsoft.com/office/drawing/2014/main" id="{B3DB07A4-1FED-511B-A1E8-CCC037B07E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28625"/>
            <a:ext cx="9144000" cy="4856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7775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7257" y="0"/>
            <a:ext cx="9144000" cy="584775"/>
          </a:xfrm>
          <a:prstGeom prst="rect">
            <a:avLst/>
          </a:prstGeom>
          <a:noFill/>
          <a:ln>
            <a:noFill/>
          </a:ln>
        </p:spPr>
        <p:txBody>
          <a:bodyPr wrap="square" rtlCol="0">
            <a:spAutoFit/>
          </a:bodyPr>
          <a:lstStyle/>
          <a:p>
            <a:pPr marL="317500" indent="-317500" algn="ctr"/>
            <a:r>
              <a:rPr lang="en-AU" sz="3200" b="1" dirty="0">
                <a:solidFill>
                  <a:srgbClr val="FFFF00"/>
                </a:solidFill>
                <a:latin typeface="Times New Roman" panose="02020603050405020304" pitchFamily="18" charset="0"/>
                <a:cs typeface="Times New Roman" panose="02020603050405020304" pitchFamily="18" charset="0"/>
              </a:rPr>
              <a:t>Godliness   and   Aging</a:t>
            </a:r>
            <a:endParaRPr lang="en-AU" sz="3200" dirty="0">
              <a:solidFill>
                <a:srgbClr val="FFFF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7A951EA-ECD0-CA1F-30F1-CA3BED7C75E4}"/>
              </a:ext>
            </a:extLst>
          </p:cNvPr>
          <p:cNvSpPr txBox="1"/>
          <p:nvPr/>
        </p:nvSpPr>
        <p:spPr>
          <a:xfrm>
            <a:off x="258777" y="2337122"/>
            <a:ext cx="8640960"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rPr>
              <a:t>8 </a:t>
            </a:r>
            <a:r>
              <a:rPr lang="en-AU" dirty="0">
                <a:latin typeface="Comic Sans MS" panose="030F0902030302020204" pitchFamily="66" charset="0"/>
                <a:ea typeface="Times New Roman" panose="02020603050405020304" pitchFamily="18" charset="0"/>
              </a:rPr>
              <a:t>But if anyone does not provide for his relatives, and especially for members of his household, he has denied the faith and is worse than an unbeliever.</a:t>
            </a:r>
            <a:r>
              <a:rPr lang="en-AU" dirty="0">
                <a:latin typeface="Comic Sans MS" panose="030F0902030302020204" pitchFamily="66" charset="0"/>
              </a:rPr>
              <a:t> </a:t>
            </a:r>
          </a:p>
        </p:txBody>
      </p:sp>
      <p:sp>
        <p:nvSpPr>
          <p:cNvPr id="11" name="TextBox 10">
            <a:extLst>
              <a:ext uri="{FF2B5EF4-FFF2-40B4-BE49-F238E27FC236}">
                <a16:creationId xmlns:a16="http://schemas.microsoft.com/office/drawing/2014/main" id="{0ED184BA-8FA6-ACA5-39D7-B6ADFAF0DB74}"/>
              </a:ext>
            </a:extLst>
          </p:cNvPr>
          <p:cNvSpPr txBox="1"/>
          <p:nvPr/>
        </p:nvSpPr>
        <p:spPr>
          <a:xfrm>
            <a:off x="961108" y="898321"/>
            <a:ext cx="7355307"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the Church, we are God’s family.  We love;  honour;  respect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deep concern for widows, who are particularly vulnerable</a:t>
            </a:r>
          </a:p>
        </p:txBody>
      </p:sp>
      <p:sp>
        <p:nvSpPr>
          <p:cNvPr id="12" name="TextBox 11">
            <a:extLst>
              <a:ext uri="{FF2B5EF4-FFF2-40B4-BE49-F238E27FC236}">
                <a16:creationId xmlns:a16="http://schemas.microsoft.com/office/drawing/2014/main" id="{B385CBDF-7EDC-D9EC-80AC-3B5CE4D4A56E}"/>
              </a:ext>
            </a:extLst>
          </p:cNvPr>
          <p:cNvSpPr txBox="1"/>
          <p:nvPr/>
        </p:nvSpPr>
        <p:spPr>
          <a:xfrm>
            <a:off x="0" y="461665"/>
            <a:ext cx="5199447" cy="461665"/>
          </a:xfrm>
          <a:prstGeom prst="rect">
            <a:avLst/>
          </a:prstGeom>
          <a:noFill/>
          <a:ln>
            <a:noFill/>
          </a:ln>
        </p:spPr>
        <p:txBody>
          <a:bodyPr wrap="square" rtlCol="0">
            <a:spAutoFit/>
          </a:bodyPr>
          <a:lstStyle/>
          <a:p>
            <a:pPr marL="317500" indent="-317500"/>
            <a:r>
              <a:rPr lang="en-AU" sz="2400" b="1" dirty="0">
                <a:solidFill>
                  <a:srgbClr val="FFFF00"/>
                </a:solidFill>
                <a:latin typeface="Times New Roman" panose="02020603050405020304" pitchFamily="18" charset="0"/>
                <a:cs typeface="Times New Roman" panose="02020603050405020304" pitchFamily="18" charset="0"/>
              </a:rPr>
              <a:t>Directions for the Church</a:t>
            </a:r>
          </a:p>
        </p:txBody>
      </p:sp>
      <p:sp>
        <p:nvSpPr>
          <p:cNvPr id="7" name="TextBox 6">
            <a:extLst>
              <a:ext uri="{FF2B5EF4-FFF2-40B4-BE49-F238E27FC236}">
                <a16:creationId xmlns:a16="http://schemas.microsoft.com/office/drawing/2014/main" id="{1E4DE0D7-2C46-5B0F-DF38-FEE8508DB6BA}"/>
              </a:ext>
            </a:extLst>
          </p:cNvPr>
          <p:cNvSpPr txBox="1"/>
          <p:nvPr/>
        </p:nvSpPr>
        <p:spPr>
          <a:xfrm>
            <a:off x="7257" y="868065"/>
            <a:ext cx="1396391"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Respect</a:t>
            </a:r>
          </a:p>
        </p:txBody>
      </p:sp>
      <p:sp>
        <p:nvSpPr>
          <p:cNvPr id="8" name="TextBox 7">
            <a:extLst>
              <a:ext uri="{FF2B5EF4-FFF2-40B4-BE49-F238E27FC236}">
                <a16:creationId xmlns:a16="http://schemas.microsoft.com/office/drawing/2014/main" id="{CFB010D2-C27C-FD84-DFF1-0F6CF88465BE}"/>
              </a:ext>
            </a:extLst>
          </p:cNvPr>
          <p:cNvSpPr txBox="1"/>
          <p:nvPr/>
        </p:nvSpPr>
        <p:spPr>
          <a:xfrm>
            <a:off x="14514" y="1409451"/>
            <a:ext cx="519944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Assess</a:t>
            </a:r>
          </a:p>
        </p:txBody>
      </p:sp>
      <p:sp>
        <p:nvSpPr>
          <p:cNvPr id="9" name="TextBox 8">
            <a:extLst>
              <a:ext uri="{FF2B5EF4-FFF2-40B4-BE49-F238E27FC236}">
                <a16:creationId xmlns:a16="http://schemas.microsoft.com/office/drawing/2014/main" id="{CD83A424-B855-5B44-548E-4F6FD40B17C1}"/>
              </a:ext>
            </a:extLst>
          </p:cNvPr>
          <p:cNvSpPr txBox="1"/>
          <p:nvPr/>
        </p:nvSpPr>
        <p:spPr>
          <a:xfrm>
            <a:off x="-1" y="1954679"/>
            <a:ext cx="519944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Provide</a:t>
            </a:r>
          </a:p>
        </p:txBody>
      </p:sp>
      <p:sp>
        <p:nvSpPr>
          <p:cNvPr id="10" name="TextBox 9">
            <a:extLst>
              <a:ext uri="{FF2B5EF4-FFF2-40B4-BE49-F238E27FC236}">
                <a16:creationId xmlns:a16="http://schemas.microsoft.com/office/drawing/2014/main" id="{A7C6FC21-FEE0-86E8-F56B-B9B998942978}"/>
              </a:ext>
            </a:extLst>
          </p:cNvPr>
          <p:cNvSpPr txBox="1"/>
          <p:nvPr/>
        </p:nvSpPr>
        <p:spPr>
          <a:xfrm>
            <a:off x="-1" y="2976911"/>
            <a:ext cx="8748464" cy="461665"/>
          </a:xfrm>
          <a:prstGeom prst="rect">
            <a:avLst/>
          </a:prstGeom>
          <a:noFill/>
          <a:ln>
            <a:noFill/>
          </a:ln>
        </p:spPr>
        <p:txBody>
          <a:bodyPr wrap="square" rtlCol="0">
            <a:spAutoFit/>
          </a:bodyPr>
          <a:lstStyle>
            <a:defPPr>
              <a:defRPr lang="en-AU"/>
            </a:defPPr>
            <a:lvl1pPr marL="317500" indent="-317500">
              <a:defRPr sz="2400" b="1" u="sng">
                <a:solidFill>
                  <a:srgbClr val="FFFF00"/>
                </a:solidFill>
                <a:latin typeface="Times New Roman" panose="02020603050405020304" pitchFamily="18" charset="0"/>
                <a:cs typeface="Times New Roman" panose="02020603050405020304" pitchFamily="18" charset="0"/>
              </a:defRPr>
            </a:lvl1pPr>
          </a:lstStyle>
          <a:p>
            <a:r>
              <a:rPr lang="en-AU" u="none" dirty="0"/>
              <a:t>Godly Living for those who are Aging   </a:t>
            </a:r>
            <a:r>
              <a:rPr lang="en-AU" dirty="0"/>
              <a:t>&amp;</a:t>
            </a:r>
            <a:r>
              <a:rPr lang="en-AU" u="none" dirty="0"/>
              <a:t>   Godly Living for All</a:t>
            </a:r>
          </a:p>
        </p:txBody>
      </p:sp>
      <p:sp>
        <p:nvSpPr>
          <p:cNvPr id="14" name="TextBox 13">
            <a:extLst>
              <a:ext uri="{FF2B5EF4-FFF2-40B4-BE49-F238E27FC236}">
                <a16:creationId xmlns:a16="http://schemas.microsoft.com/office/drawing/2014/main" id="{F2F7ECFB-3088-D277-1F3B-B0572A5D30DB}"/>
              </a:ext>
            </a:extLst>
          </p:cNvPr>
          <p:cNvSpPr txBox="1"/>
          <p:nvPr/>
        </p:nvSpPr>
        <p:spPr>
          <a:xfrm>
            <a:off x="7257" y="3369434"/>
            <a:ext cx="384466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Self-provision (where possible)</a:t>
            </a:r>
          </a:p>
        </p:txBody>
      </p:sp>
      <p:sp>
        <p:nvSpPr>
          <p:cNvPr id="15" name="TextBox 14">
            <a:extLst>
              <a:ext uri="{FF2B5EF4-FFF2-40B4-BE49-F238E27FC236}">
                <a16:creationId xmlns:a16="http://schemas.microsoft.com/office/drawing/2014/main" id="{80E80F2A-9074-4941-1F85-32B36A78D14F}"/>
              </a:ext>
            </a:extLst>
          </p:cNvPr>
          <p:cNvSpPr txBox="1"/>
          <p:nvPr/>
        </p:nvSpPr>
        <p:spPr>
          <a:xfrm>
            <a:off x="-3764" y="4020257"/>
            <a:ext cx="227150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Service (always)</a:t>
            </a:r>
          </a:p>
        </p:txBody>
      </p:sp>
      <p:sp>
        <p:nvSpPr>
          <p:cNvPr id="16" name="TextBox 15">
            <a:extLst>
              <a:ext uri="{FF2B5EF4-FFF2-40B4-BE49-F238E27FC236}">
                <a16:creationId xmlns:a16="http://schemas.microsoft.com/office/drawing/2014/main" id="{E9E87D67-D2B4-C67B-8735-72D127D8D756}"/>
              </a:ext>
            </a:extLst>
          </p:cNvPr>
          <p:cNvSpPr txBox="1"/>
          <p:nvPr/>
        </p:nvSpPr>
        <p:spPr>
          <a:xfrm>
            <a:off x="27944" y="5026875"/>
            <a:ext cx="160515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Prayer</a:t>
            </a:r>
          </a:p>
        </p:txBody>
      </p:sp>
      <p:sp>
        <p:nvSpPr>
          <p:cNvPr id="17" name="TextBox 16">
            <a:extLst>
              <a:ext uri="{FF2B5EF4-FFF2-40B4-BE49-F238E27FC236}">
                <a16:creationId xmlns:a16="http://schemas.microsoft.com/office/drawing/2014/main" id="{0273B4E9-7358-5AF7-067A-62988B7A8D30}"/>
              </a:ext>
            </a:extLst>
          </p:cNvPr>
          <p:cNvSpPr txBox="1"/>
          <p:nvPr/>
        </p:nvSpPr>
        <p:spPr>
          <a:xfrm>
            <a:off x="961107" y="1456139"/>
            <a:ext cx="8168379"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church provide for the one who is </a:t>
            </a:r>
            <a:r>
              <a:rPr lang="en-AU" u="sng" dirty="0">
                <a:solidFill>
                  <a:schemeClr val="bg1"/>
                </a:solidFill>
                <a:latin typeface="Times New Roman" panose="02020603050405020304" pitchFamily="18" charset="0"/>
                <a:cs typeface="Times New Roman" panose="02020603050405020304" pitchFamily="18" charset="0"/>
              </a:rPr>
              <a:t>truly</a:t>
            </a:r>
            <a:r>
              <a:rPr lang="en-AU" dirty="0">
                <a:solidFill>
                  <a:schemeClr val="bg1"/>
                </a:solidFill>
                <a:latin typeface="Times New Roman" panose="02020603050405020304" pitchFamily="18" charset="0"/>
                <a:cs typeface="Times New Roman" panose="02020603050405020304" pitchFamily="18" charset="0"/>
              </a:rPr>
              <a:t> alone (one’s family to provide)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Godly, provide for the Godly.    God’s children care for God’s children.</a:t>
            </a:r>
          </a:p>
        </p:txBody>
      </p:sp>
      <p:sp>
        <p:nvSpPr>
          <p:cNvPr id="19" name="TextBox 18">
            <a:extLst>
              <a:ext uri="{FF2B5EF4-FFF2-40B4-BE49-F238E27FC236}">
                <a16:creationId xmlns:a16="http://schemas.microsoft.com/office/drawing/2014/main" id="{516F7DE0-DAED-6B69-7484-D779C35DC6DD}"/>
              </a:ext>
            </a:extLst>
          </p:cNvPr>
          <p:cNvSpPr txBox="1"/>
          <p:nvPr/>
        </p:nvSpPr>
        <p:spPr>
          <a:xfrm>
            <a:off x="3420115" y="3400212"/>
            <a:ext cx="567727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one is able to provide for themselves, they should do so</a:t>
            </a:r>
          </a:p>
        </p:txBody>
      </p:sp>
      <p:sp>
        <p:nvSpPr>
          <p:cNvPr id="20" name="TextBox 19">
            <a:extLst>
              <a:ext uri="{FF2B5EF4-FFF2-40B4-BE49-F238E27FC236}">
                <a16:creationId xmlns:a16="http://schemas.microsoft.com/office/drawing/2014/main" id="{4A388933-99A1-EC5A-B45E-F3480E36EAB9}"/>
              </a:ext>
            </a:extLst>
          </p:cNvPr>
          <p:cNvSpPr txBox="1"/>
          <p:nvPr/>
        </p:nvSpPr>
        <p:spPr>
          <a:xfrm>
            <a:off x="189804" y="3690769"/>
            <a:ext cx="893968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the opportunity is there, re-marry.  </a:t>
            </a:r>
          </a:p>
        </p:txBody>
      </p:sp>
      <p:sp>
        <p:nvSpPr>
          <p:cNvPr id="21" name="TextBox 20">
            <a:extLst>
              <a:ext uri="{FF2B5EF4-FFF2-40B4-BE49-F238E27FC236}">
                <a16:creationId xmlns:a16="http://schemas.microsoft.com/office/drawing/2014/main" id="{2EFDEE57-930B-15AB-C312-C74C674E3637}"/>
              </a:ext>
            </a:extLst>
          </p:cNvPr>
          <p:cNvSpPr txBox="1"/>
          <p:nvPr/>
        </p:nvSpPr>
        <p:spPr>
          <a:xfrm>
            <a:off x="1835696" y="4057959"/>
            <a:ext cx="465930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Godliness of serving.</a:t>
            </a:r>
          </a:p>
        </p:txBody>
      </p:sp>
      <p:sp>
        <p:nvSpPr>
          <p:cNvPr id="22" name="TextBox 21">
            <a:extLst>
              <a:ext uri="{FF2B5EF4-FFF2-40B4-BE49-F238E27FC236}">
                <a16:creationId xmlns:a16="http://schemas.microsoft.com/office/drawing/2014/main" id="{E3735B9D-B558-2B64-AE12-A83C2A211863}"/>
              </a:ext>
            </a:extLst>
          </p:cNvPr>
          <p:cNvSpPr txBox="1"/>
          <p:nvPr/>
        </p:nvSpPr>
        <p:spPr>
          <a:xfrm>
            <a:off x="169266" y="4357062"/>
            <a:ext cx="8939682"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Every Christian, of every age, are called to the Godliness of serving.</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self-indulgent person is spiritually dead  </a:t>
            </a:r>
            <a:r>
              <a:rPr lang="en-AU" u="sng" dirty="0">
                <a:solidFill>
                  <a:schemeClr val="bg1"/>
                </a:solidFill>
                <a:latin typeface="Times New Roman" panose="02020603050405020304" pitchFamily="18" charset="0"/>
                <a:cs typeface="Times New Roman" panose="02020603050405020304" pitchFamily="18" charset="0"/>
              </a:rPr>
              <a:t>Vs.</a:t>
            </a:r>
            <a:r>
              <a:rPr lang="en-AU" dirty="0">
                <a:solidFill>
                  <a:schemeClr val="bg1"/>
                </a:solidFill>
                <a:latin typeface="Times New Roman" panose="02020603050405020304" pitchFamily="18" charset="0"/>
                <a:cs typeface="Times New Roman" panose="02020603050405020304" pitchFamily="18" charset="0"/>
              </a:rPr>
              <a:t>  The Godliness of serving others (always).</a:t>
            </a:r>
          </a:p>
        </p:txBody>
      </p:sp>
      <p:sp>
        <p:nvSpPr>
          <p:cNvPr id="23" name="TextBox 22">
            <a:extLst>
              <a:ext uri="{FF2B5EF4-FFF2-40B4-BE49-F238E27FC236}">
                <a16:creationId xmlns:a16="http://schemas.microsoft.com/office/drawing/2014/main" id="{6ACDB4B0-ED5A-2201-3116-B5C45F5E191C}"/>
              </a:ext>
            </a:extLst>
          </p:cNvPr>
          <p:cNvSpPr txBox="1"/>
          <p:nvPr/>
        </p:nvSpPr>
        <p:spPr>
          <a:xfrm>
            <a:off x="5519759" y="3760093"/>
            <a:ext cx="3456383"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rPr>
              <a:t>6 </a:t>
            </a:r>
            <a:r>
              <a:rPr lang="en-AU" dirty="0">
                <a:latin typeface="Comic Sans MS" panose="030F0902030302020204" pitchFamily="66" charset="0"/>
                <a:ea typeface="Times New Roman" panose="02020603050405020304" pitchFamily="18" charset="0"/>
              </a:rPr>
              <a:t>but she who is self-indulgent is dead even while she lives.</a:t>
            </a:r>
            <a:r>
              <a:rPr lang="en-AU" dirty="0">
                <a:latin typeface="Comic Sans MS" panose="030F0902030302020204" pitchFamily="66" charset="0"/>
              </a:rPr>
              <a:t> </a:t>
            </a:r>
          </a:p>
        </p:txBody>
      </p:sp>
      <p:sp>
        <p:nvSpPr>
          <p:cNvPr id="25" name="TextBox 24">
            <a:extLst>
              <a:ext uri="{FF2B5EF4-FFF2-40B4-BE49-F238E27FC236}">
                <a16:creationId xmlns:a16="http://schemas.microsoft.com/office/drawing/2014/main" id="{3C7B6EDB-DE22-0243-6340-7B2EDF6D4EAA}"/>
              </a:ext>
            </a:extLst>
          </p:cNvPr>
          <p:cNvSpPr txBox="1"/>
          <p:nvPr/>
        </p:nvSpPr>
        <p:spPr>
          <a:xfrm>
            <a:off x="904204" y="5057817"/>
            <a:ext cx="662012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Prayerful service is an expression of profound Godliness</a:t>
            </a:r>
          </a:p>
        </p:txBody>
      </p:sp>
    </p:spTree>
    <p:extLst>
      <p:ext uri="{BB962C8B-B14F-4D97-AF65-F5344CB8AC3E}">
        <p14:creationId xmlns:p14="http://schemas.microsoft.com/office/powerpoint/2010/main" val="14971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7" grpId="0" uiExpand="1" build="p"/>
      <p:bldP spid="19" grpId="0" uiExpand="1" build="p"/>
      <p:bldP spid="20" grpId="0" uiExpand="1" build="p"/>
      <p:bldP spid="21" grpId="0" uiExpand="1" build="p"/>
      <p:bldP spid="22" grpId="0" uiExpand="1" build="p"/>
      <p:bldP spid="23" grpId="0" animBg="1"/>
      <p:bldP spid="25"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148419</TotalTime>
  <Words>651</Words>
  <Application>Microsoft Macintosh PowerPoint</Application>
  <PresentationFormat>On-screen Show (16:10)</PresentationFormat>
  <Paragraphs>53</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2401</cp:revision>
  <cp:lastPrinted>2022-06-17T04:47:09Z</cp:lastPrinted>
  <dcterms:created xsi:type="dcterms:W3CDTF">2016-11-04T06:28:01Z</dcterms:created>
  <dcterms:modified xsi:type="dcterms:W3CDTF">2022-06-17T04:51:26Z</dcterms:modified>
</cp:coreProperties>
</file>